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p:scale>
          <a:sx n="100" d="100"/>
          <a:sy n="100" d="100"/>
        </p:scale>
        <p:origin x="-592" y="-23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125" Type="http://schemas.microsoft.com/office/2015/10/relationships/revisionInfo" Target="revisionInfo.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2018/2/2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2018/2/2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2018/2/2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2018/2/2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2018/2/2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a:t>
            </a:r>
            <a:r>
              <a:rPr lang="en-US" dirty="0" smtClean="0"/>
              <a:t>queue</a:t>
            </a:r>
            <a:endParaRPr lang="en-US" dirty="0"/>
          </a:p>
          <a:p>
            <a:pPr marL="285750" indent="-285750">
              <a:buFont typeface="Arial" panose="020B0604020202020204" pitchFamily="34" charset="0"/>
              <a:buChar char="•"/>
            </a:pPr>
            <a:r>
              <a:rPr lang="en-US" dirty="0" err="1" smtClean="0"/>
              <a:t>Deque</a:t>
            </a:r>
            <a:endParaRPr lang="en-US" dirty="0" smtClean="0"/>
          </a:p>
          <a:p>
            <a:pPr marL="742950" lvl="1" indent="-285750">
              <a:buFont typeface="Arial" panose="020B0604020202020204" pitchFamily="34" charset="0"/>
              <a:buChar char="•"/>
            </a:pPr>
            <a:r>
              <a:rPr lang="en-US" dirty="0" smtClean="0"/>
              <a:t>Double End Queue, </a:t>
            </a:r>
            <a:r>
              <a:rPr lang="zh-CN" altLang="en-US" dirty="0" smtClean="0"/>
              <a:t>可以从两头</a:t>
            </a:r>
            <a:r>
              <a:rPr lang="en-US" altLang="zh-CN" dirty="0" smtClean="0"/>
              <a:t>push</a:t>
            </a:r>
            <a:r>
              <a:rPr lang="zh-CN" altLang="en-US" dirty="0" smtClean="0"/>
              <a:t>，</a:t>
            </a:r>
            <a:endParaRPr lang="en-US" altLang="zh-CN" dirty="0" smtClean="0"/>
          </a:p>
          <a:p>
            <a:pPr marL="742950" lvl="1" indent="-285750">
              <a:buFont typeface="Arial" panose="020B0604020202020204" pitchFamily="34" charset="0"/>
              <a:buChar char="•"/>
            </a:pPr>
            <a:r>
              <a:rPr lang="en-US" altLang="zh-CN" dirty="0" smtClean="0"/>
              <a:t>Push element</a:t>
            </a:r>
            <a:r>
              <a:rPr lang="zh-CN" altLang="en-US" dirty="0" smtClean="0"/>
              <a:t>到前头用</a:t>
            </a:r>
            <a:r>
              <a:rPr lang="en-US" altLang="zh-CN" dirty="0" err="1" smtClean="0"/>
              <a:t>push_front</a:t>
            </a:r>
            <a:r>
              <a:rPr lang="en-US" altLang="zh-CN" dirty="0" smtClean="0"/>
              <a:t>(), push element</a:t>
            </a:r>
            <a:r>
              <a:rPr lang="zh-CN" altLang="en-US" dirty="0" smtClean="0"/>
              <a:t>到后头用</a:t>
            </a:r>
            <a:r>
              <a:rPr lang="en-US" altLang="zh-CN" dirty="0" err="1" smtClean="0"/>
              <a:t>push_back</a:t>
            </a:r>
            <a:r>
              <a:rPr lang="en-US" altLang="zh-CN" smtClean="0"/>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20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2292935"/>
          </a:xfrm>
          <a:prstGeom prst="rect">
            <a:avLst/>
          </a:prstGeom>
          <a:noFill/>
        </p:spPr>
        <p:txBody>
          <a:bodyPr wrap="none" rtlCol="0">
            <a:spAutoFit/>
          </a:bodyPr>
          <a:lstStyle/>
          <a:p>
            <a:r>
              <a:rPr kumimoji="1" lang="en-US" altLang="ja-JP" sz="1100" b="1" dirty="0" smtClean="0">
                <a:solidFill>
                  <a:srgbClr val="FF0000"/>
                </a:solidFill>
              </a:rPr>
              <a:t>DFS</a:t>
            </a:r>
            <a:r>
              <a:rPr kumimoji="1" lang="en-US" altLang="ja-JP" sz="1100" dirty="0" smtClean="0"/>
              <a:t>: </a:t>
            </a:r>
            <a:r>
              <a:rPr kumimoji="1" lang="zh-CN" altLang="en-US" sz="1100" dirty="0" smtClean="0"/>
              <a:t>因为看到新的</a:t>
            </a:r>
            <a:r>
              <a:rPr kumimoji="1" lang="en-US" altLang="zh-CN" sz="1100" dirty="0" smtClean="0"/>
              <a:t>child</a:t>
            </a:r>
            <a:r>
              <a:rPr kumimoji="1" lang="zh-CN" altLang="en-US" sz="1100" dirty="0" smtClean="0"/>
              <a:t>就</a:t>
            </a:r>
            <a:r>
              <a:rPr kumimoji="1" lang="en-US" altLang="zh-CN" sz="1100" dirty="0" smtClean="0"/>
              <a:t>push</a:t>
            </a:r>
            <a:r>
              <a:rPr kumimoji="1" lang="zh-CN" altLang="en-US" sz="1100" dirty="0" smtClean="0"/>
              <a:t>到</a:t>
            </a:r>
            <a:r>
              <a:rPr kumimoji="1" lang="en-US" altLang="zh-CN" sz="1100" dirty="0" smtClean="0"/>
              <a:t>stack</a:t>
            </a:r>
            <a:r>
              <a:rPr kumimoji="1" lang="zh-CN" altLang="en-US" sz="1100" dirty="0" smtClean="0"/>
              <a:t>里，所以会往深处走</a:t>
            </a:r>
            <a:endParaRPr kumimoji="1" lang="en-US" altLang="ja-JP" sz="1100" dirty="0" smtClean="0"/>
          </a:p>
          <a:p>
            <a:pPr marL="342900" indent="-342900">
              <a:buFont typeface="+mj-lt"/>
              <a:buAutoNum type="arabicPeriod"/>
            </a:pPr>
            <a:r>
              <a:rPr lang="en-US" altLang="ja-JP" sz="1100" dirty="0" smtClean="0"/>
              <a:t>Push root to </a:t>
            </a:r>
            <a:r>
              <a:rPr lang="en-US" altLang="ja-JP" sz="1100" b="1" u="sng" dirty="0" smtClean="0"/>
              <a:t>stack</a:t>
            </a:r>
          </a:p>
          <a:p>
            <a:pPr marL="342900" indent="-342900">
              <a:buFont typeface="+mj-lt"/>
              <a:buAutoNum type="arabicPeriod"/>
            </a:pPr>
            <a:r>
              <a:rPr kumimoji="1" lang="en-US" altLang="ja-JP" sz="1100" dirty="0" smtClean="0"/>
              <a:t>Loop until stack empty</a:t>
            </a:r>
          </a:p>
          <a:p>
            <a:pPr marL="342900" indent="-342900">
              <a:buFont typeface="+mj-lt"/>
              <a:buAutoNum type="arabicPeriod"/>
            </a:pPr>
            <a:r>
              <a:rPr lang="en-US" altLang="ja-JP" sz="1100" dirty="0" smtClean="0"/>
              <a:t>Peek the node in stack</a:t>
            </a:r>
          </a:p>
          <a:p>
            <a:pPr marL="342900" indent="-342900">
              <a:buFont typeface="+mj-lt"/>
              <a:buAutoNum type="arabicPeriod"/>
            </a:pPr>
            <a:r>
              <a:rPr kumimoji="1" lang="en-US" altLang="ja-JP" sz="1100" dirty="0" smtClean="0"/>
              <a:t>If this node has unvisited a child, get this child, mark </a:t>
            </a:r>
            <a:r>
              <a:rPr kumimoji="1" lang="en-US" altLang="ja-JP" sz="1100" b="1" u="sng" dirty="0" smtClean="0"/>
              <a:t>it</a:t>
            </a:r>
            <a:r>
              <a:rPr kumimoji="1" lang="en-US" altLang="ja-JP" sz="1100" dirty="0" smtClean="0"/>
              <a:t> as visited and push it to stack (</a:t>
            </a:r>
            <a:r>
              <a:rPr kumimoji="1" lang="zh-CN" altLang="en-US" sz="1100" dirty="0" smtClean="0"/>
              <a:t>这个</a:t>
            </a:r>
            <a:r>
              <a:rPr kumimoji="1" lang="en-US" altLang="zh-CN" sz="1100" dirty="0" smtClean="0"/>
              <a:t>child</a:t>
            </a:r>
            <a:r>
              <a:rPr kumimoji="1" lang="zh-CN" altLang="en-US" sz="1100" dirty="0" smtClean="0"/>
              <a:t>现在在</a:t>
            </a:r>
            <a:r>
              <a:rPr kumimoji="1" lang="en-US" altLang="zh-CN" sz="1100" dirty="0" smtClean="0"/>
              <a:t>stack</a:t>
            </a:r>
            <a:r>
              <a:rPr kumimoji="1" lang="zh-CN" altLang="en-US" sz="1100" dirty="0" smtClean="0"/>
              <a:t>最上面</a:t>
            </a:r>
            <a:r>
              <a:rPr kumimoji="1" lang="en-US" altLang="ja-JP" sz="1100" dirty="0" smtClean="0"/>
              <a:t>)</a:t>
            </a:r>
          </a:p>
          <a:p>
            <a:pPr marL="800100" lvl="1" indent="-342900">
              <a:buFont typeface="Arial" panose="020B0604020202020204" pitchFamily="34" charset="0"/>
              <a:buChar char="•"/>
            </a:pPr>
            <a:r>
              <a:rPr lang="zh-CN" altLang="en-US" sz="1100" dirty="0" smtClean="0"/>
              <a:t>注意，看到一个</a:t>
            </a:r>
            <a:r>
              <a:rPr lang="en-US" altLang="zh-CN" sz="1100" dirty="0" smtClean="0"/>
              <a:t>unvisited child</a:t>
            </a:r>
            <a:r>
              <a:rPr lang="zh-CN" altLang="en-US" sz="1100" dirty="0" smtClean="0"/>
              <a:t>就直接</a:t>
            </a:r>
            <a:r>
              <a:rPr lang="en-US" altLang="zh-CN" sz="1100" dirty="0" smtClean="0"/>
              <a:t>push</a:t>
            </a:r>
            <a:r>
              <a:rPr lang="zh-CN" altLang="en-US" sz="1100" dirty="0" smtClean="0"/>
              <a:t>， 先不管其他的</a:t>
            </a:r>
            <a:r>
              <a:rPr lang="en-US" altLang="zh-CN" sz="1100" dirty="0" smtClean="0"/>
              <a:t>unvisited child</a:t>
            </a:r>
            <a:endParaRPr kumimoji="1" lang="en-US" altLang="ja-JP" sz="1100" dirty="0" smtClean="0"/>
          </a:p>
          <a:p>
            <a:pPr marL="342900" indent="-342900">
              <a:buFont typeface="+mj-lt"/>
              <a:buAutoNum type="arabicPeriod"/>
            </a:pPr>
            <a:r>
              <a:rPr kumimoji="1" lang="en-US" altLang="ja-JP" sz="1100" dirty="0" smtClean="0"/>
              <a:t>If this node does NOT have unvisited child, pop it out.</a:t>
            </a:r>
            <a:endParaRPr kumimoji="1" lang="en-US" altLang="ja-JP" sz="1100" b="1" dirty="0" smtClean="0">
              <a:solidFill>
                <a:srgbClr val="FF0000"/>
              </a:solidFill>
            </a:endParaRPr>
          </a:p>
          <a:p>
            <a:r>
              <a:rPr kumimoji="1" lang="en-US" altLang="zh-CN" sz="1100" b="1" dirty="0" smtClean="0">
                <a:solidFill>
                  <a:srgbClr val="FF0000"/>
                </a:solidFill>
              </a:rPr>
              <a:t>BFS</a:t>
            </a:r>
            <a:r>
              <a:rPr kumimoji="1" lang="en-US" altLang="zh-CN" sz="1100" dirty="0" smtClean="0"/>
              <a:t>: </a:t>
            </a:r>
          </a:p>
          <a:p>
            <a:pPr marL="342900" indent="-342900">
              <a:buFont typeface="+mj-lt"/>
              <a:buAutoNum type="arabicPeriod"/>
            </a:pPr>
            <a:r>
              <a:rPr kumimoji="1" lang="en-US" altLang="zh-CN" sz="1100" dirty="0" smtClean="0"/>
              <a:t>Push root to </a:t>
            </a:r>
            <a:r>
              <a:rPr kumimoji="1" lang="en-US" altLang="zh-CN" sz="1100" b="1" u="sng" dirty="0" smtClean="0"/>
              <a:t>queue</a:t>
            </a:r>
          </a:p>
          <a:p>
            <a:pPr marL="342900" indent="-342900">
              <a:buFont typeface="+mj-lt"/>
              <a:buAutoNum type="arabicPeriod"/>
            </a:pPr>
            <a:r>
              <a:rPr lang="en-US" altLang="ja-JP" sz="1100" dirty="0" smtClean="0"/>
              <a:t>Loop until queue empty</a:t>
            </a:r>
          </a:p>
          <a:p>
            <a:pPr marL="342900" indent="-342900">
              <a:buFont typeface="+mj-lt"/>
              <a:buAutoNum type="arabicPeriod"/>
            </a:pPr>
            <a:r>
              <a:rPr kumimoji="1" lang="en-US" altLang="ja-JP" sz="1100" dirty="0" smtClean="0"/>
              <a:t>Remove a node in queue</a:t>
            </a:r>
          </a:p>
          <a:p>
            <a:pPr marL="342900" indent="-342900">
              <a:buFont typeface="+mj-lt"/>
              <a:buAutoNum type="arabicPeriod"/>
            </a:pPr>
            <a:r>
              <a:rPr lang="en-US" altLang="ja-JP" sz="1100" dirty="0" smtClean="0"/>
              <a:t>If this node has unvisited child, mark </a:t>
            </a:r>
            <a:r>
              <a:rPr lang="en-US" altLang="ja-JP" sz="1100" b="1" u="sng" dirty="0" smtClean="0"/>
              <a:t>them</a:t>
            </a:r>
            <a:r>
              <a:rPr lang="en-US" altLang="ja-JP" sz="1100" dirty="0" smtClean="0"/>
              <a:t> as visited and push it to queue ()</a:t>
            </a:r>
          </a:p>
          <a:p>
            <a:pPr marL="800100" lvl="1" indent="-342900">
              <a:buFont typeface="Arial" panose="020B0604020202020204" pitchFamily="34" charset="0"/>
              <a:buChar char="•"/>
            </a:pPr>
            <a:r>
              <a:rPr kumimoji="1" lang="zh-CN" altLang="en-US" sz="1100" dirty="0" smtClean="0"/>
              <a:t>注意，这一步要把所有</a:t>
            </a:r>
            <a:r>
              <a:rPr kumimoji="1" lang="en-US" altLang="zh-CN" sz="1100" dirty="0" smtClean="0"/>
              <a:t>unvisited child</a:t>
            </a:r>
            <a:r>
              <a:rPr kumimoji="1" lang="zh-CN" altLang="en-US" sz="1100" dirty="0" smtClean="0"/>
              <a:t>都</a:t>
            </a:r>
            <a:r>
              <a:rPr kumimoji="1" lang="en-US" altLang="zh-CN" sz="1100" dirty="0" smtClean="0"/>
              <a:t>push</a:t>
            </a:r>
            <a:r>
              <a:rPr kumimoji="1" lang="zh-CN" altLang="en-US" sz="1100" dirty="0" smtClean="0"/>
              <a:t>进</a:t>
            </a:r>
            <a:r>
              <a:rPr kumimoji="1" lang="en-US" altLang="zh-CN" sz="1100" dirty="0" smtClean="0"/>
              <a:t>queue</a:t>
            </a:r>
            <a:endParaRPr kumimoji="1" lang="ja-JP" altLang="en-US"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smtClean="0">
                <a:solidFill>
                  <a:srgbClr val="FF0000"/>
                </a:solidFill>
              </a:rPr>
              <a:t>Byte Bit GB MB …</a:t>
            </a:r>
          </a:p>
          <a:p>
            <a:r>
              <a:rPr lang="en-US" altLang="ja-JP" dirty="0" smtClean="0"/>
              <a:t>1 </a:t>
            </a:r>
            <a:r>
              <a:rPr lang="en-US" altLang="ja-JP" dirty="0"/>
              <a:t>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smtClean="0">
                <a:solidFill>
                  <a:srgbClr val="FF0000"/>
                </a:solidFill>
              </a:rPr>
              <a:t>Raster</a:t>
            </a:r>
            <a:r>
              <a:rPr kumimoji="1" lang="en-US" altLang="ja-JP" dirty="0" smtClean="0">
                <a:solidFill>
                  <a:srgbClr val="FF0000"/>
                </a:solidFill>
              </a:rPr>
              <a:t> </a:t>
            </a:r>
            <a:r>
              <a:rPr kumimoji="1" lang="en-US" altLang="ja-JP" dirty="0" smtClean="0"/>
              <a:t>graphics (bitmap, pixel image, etc.) vs. </a:t>
            </a:r>
            <a:r>
              <a:rPr kumimoji="1" lang="en-US" altLang="ja-JP" b="1" dirty="0" smtClean="0">
                <a:solidFill>
                  <a:srgbClr val="FF0000"/>
                </a:solidFill>
              </a:rPr>
              <a:t>Vector</a:t>
            </a:r>
            <a:r>
              <a:rPr kumimoji="1" lang="en-US" altLang="ja-JP" dirty="0" smtClean="0">
                <a:solidFill>
                  <a:srgbClr val="FF0000"/>
                </a:solidFill>
              </a:rPr>
              <a:t> </a:t>
            </a:r>
            <a:r>
              <a:rPr kumimoji="1" lang="en-US" altLang="ja-JP" dirty="0" smtClean="0"/>
              <a:t>graphics</a:t>
            </a:r>
          </a:p>
          <a:p>
            <a:pPr marL="285750" indent="-285750">
              <a:buFont typeface="Arial" panose="020B0604020202020204" pitchFamily="34" charset="0"/>
              <a:buChar char="•"/>
            </a:pPr>
            <a:r>
              <a:rPr kumimoji="1" lang="zh-CN" altLang="en-US" dirty="0" smtClean="0"/>
              <a:t>像素图，向量图</a:t>
            </a:r>
            <a:endParaRPr kumimoji="1" lang="en-US" altLang="zh-CN" dirty="0" smtClean="0"/>
          </a:p>
          <a:p>
            <a:pPr marL="285750" indent="-285750">
              <a:buFont typeface="Arial" panose="020B0604020202020204" pitchFamily="34" charset="0"/>
              <a:buChar char="•"/>
            </a:pPr>
            <a:r>
              <a:rPr kumimoji="1" lang="zh-CN" altLang="en-US" dirty="0" smtClean="0"/>
              <a:t>像素图就是放大会失真的图，原因是其保存方式是按</a:t>
            </a:r>
            <a:r>
              <a:rPr kumimoji="1" lang="en-US" altLang="zh-CN" dirty="0" smtClean="0"/>
              <a:t>pixel</a:t>
            </a:r>
            <a:r>
              <a:rPr lang="zh-CN" altLang="en-US" dirty="0" smtClean="0"/>
              <a:t>保存的</a:t>
            </a:r>
            <a:endParaRPr lang="en-US" altLang="zh-CN" dirty="0" smtClean="0"/>
          </a:p>
          <a:p>
            <a:pPr marL="285750" indent="-285750">
              <a:buFont typeface="Arial" panose="020B0604020202020204" pitchFamily="34" charset="0"/>
              <a:buChar char="•"/>
            </a:pPr>
            <a:r>
              <a:rPr kumimoji="1" lang="zh-CN" altLang="en-US" dirty="0" smtClean="0"/>
              <a:t>向量图的保存方式是按</a:t>
            </a:r>
            <a:r>
              <a:rPr kumimoji="1" lang="en-US" altLang="zh-CN" dirty="0" smtClean="0"/>
              <a:t>mathematical </a:t>
            </a:r>
            <a:r>
              <a:rPr lang="en-US" altLang="zh-CN" dirty="0" smtClean="0"/>
              <a:t>formulas</a:t>
            </a:r>
            <a:r>
              <a:rPr lang="zh-CN" altLang="en-US" dirty="0" smtClean="0"/>
              <a:t>保存的（</a:t>
            </a:r>
            <a:r>
              <a:rPr lang="en-US" altLang="zh-CN" dirty="0" smtClean="0"/>
              <a:t>adobe illustrator</a:t>
            </a:r>
            <a:r>
              <a:rPr lang="zh-CN" altLang="en-US" dirty="0" smtClean="0"/>
              <a:t>可以生成这个）</a:t>
            </a:r>
            <a:endParaRPr lang="en-US" altLang="zh-CN" dirty="0" smtClean="0"/>
          </a:p>
          <a:p>
            <a:pPr marL="285750" indent="-285750">
              <a:buFont typeface="Arial" panose="020B0604020202020204" pitchFamily="34" charset="0"/>
              <a:buChar char="•"/>
            </a:pPr>
            <a:r>
              <a:rPr kumimoji="1" lang="en-US" altLang="zh-CN" dirty="0" smtClean="0"/>
              <a:t>Bitmap</a:t>
            </a:r>
            <a:r>
              <a:rPr kumimoji="1" lang="zh-CN" altLang="en-US" dirty="0" smtClean="0"/>
              <a:t>比</a:t>
            </a:r>
            <a:r>
              <a:rPr kumimoji="1" lang="en-US" altLang="zh-CN" dirty="0" smtClean="0"/>
              <a:t>vector</a:t>
            </a:r>
            <a:r>
              <a:rPr kumimoji="1" lang="zh-CN" altLang="en-US" dirty="0" smtClean="0"/>
              <a:t>的图流行是因为以前的</a:t>
            </a:r>
            <a:r>
              <a:rPr lang="en-US" altLang="zh-CN" dirty="0" smtClean="0"/>
              <a:t>browser</a:t>
            </a:r>
            <a:r>
              <a:rPr lang="zh-CN" altLang="en-US" dirty="0" smtClean="0"/>
              <a:t>对</a:t>
            </a:r>
            <a:r>
              <a:rPr lang="en-US" altLang="zh-CN" dirty="0" smtClean="0"/>
              <a:t>bitmap</a:t>
            </a:r>
            <a:r>
              <a:rPr lang="zh-CN" altLang="en-US" dirty="0" smtClean="0"/>
              <a:t>的支持好</a:t>
            </a:r>
            <a:endParaRPr lang="en-US" altLang="zh-CN" dirty="0" smtClean="0"/>
          </a:p>
          <a:p>
            <a:pPr marL="285750" indent="-285750">
              <a:buFont typeface="Arial" panose="020B0604020202020204" pitchFamily="34" charset="0"/>
              <a:buChar char="•"/>
            </a:pPr>
            <a:r>
              <a:rPr kumimoji="1" lang="en-US" altLang="zh-CN" dirty="0" err="1" smtClean="0"/>
              <a:t>Png</a:t>
            </a:r>
            <a:r>
              <a:rPr kumimoji="1" lang="zh-CN" altLang="en-US" dirty="0" smtClean="0"/>
              <a:t>，</a:t>
            </a:r>
            <a:r>
              <a:rPr lang="en-US" altLang="zh-CN" dirty="0" smtClean="0"/>
              <a:t>jpeg</a:t>
            </a:r>
            <a:r>
              <a:rPr lang="zh-CN" altLang="en-US" dirty="0" smtClean="0"/>
              <a:t>和</a:t>
            </a:r>
            <a:r>
              <a:rPr lang="en-US" altLang="zh-CN" dirty="0" smtClean="0"/>
              <a:t>gif</a:t>
            </a:r>
            <a:r>
              <a:rPr lang="zh-CN" altLang="en-US" dirty="0" smtClean="0"/>
              <a:t>是</a:t>
            </a:r>
            <a:r>
              <a:rPr lang="en-US" altLang="zh-CN" dirty="0" smtClean="0"/>
              <a:t>bitmap format</a:t>
            </a:r>
            <a:r>
              <a:rPr lang="zh-CN" altLang="en-US" dirty="0" smtClean="0"/>
              <a:t>的，</a:t>
            </a:r>
            <a:r>
              <a:rPr lang="en-US" altLang="zh-CN" dirty="0" smtClean="0"/>
              <a:t>vector</a:t>
            </a:r>
            <a:r>
              <a:rPr lang="zh-CN" altLang="en-US" dirty="0" smtClean="0"/>
              <a:t>图的扩展名是</a:t>
            </a:r>
            <a:r>
              <a:rPr lang="en-US" altLang="zh-CN" dirty="0" err="1" smtClean="0"/>
              <a:t>svg</a:t>
            </a:r>
            <a:endParaRPr lang="en-US" altLang="zh-CN" dirty="0" smtClean="0"/>
          </a:p>
          <a:p>
            <a:pPr marL="285750" indent="-285750">
              <a:buFont typeface="Arial" panose="020B0604020202020204" pitchFamily="34" charset="0"/>
              <a:buChar char="•"/>
            </a:pPr>
            <a:r>
              <a:rPr kumimoji="1" lang="zh-CN" altLang="en-US" dirty="0" smtClean="0"/>
              <a:t>由于</a:t>
            </a:r>
            <a:r>
              <a:rPr lang="zh-CN" altLang="en-US" dirty="0"/>
              <a:t>某种</a:t>
            </a:r>
            <a:r>
              <a:rPr lang="zh-CN" altLang="en-US" dirty="0" smtClean="0"/>
              <a:t>原因，</a:t>
            </a:r>
            <a:r>
              <a:rPr kumimoji="1" lang="en-US" altLang="zh-CN" dirty="0" smtClean="0"/>
              <a:t>Vector</a:t>
            </a:r>
            <a:r>
              <a:rPr kumimoji="1" lang="zh-CN" altLang="en-US" smtClean="0"/>
              <a:t>图无法表示很多种颜色</a:t>
            </a:r>
            <a:endParaRPr kumimoji="1" lang="en-US" altLang="zh-CN" dirty="0" smtClean="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smtClean="0"/>
              <a:t>What is </a:t>
            </a:r>
            <a:r>
              <a:rPr kumimoji="1" lang="en-US" altLang="ja-JP" b="1" dirty="0" smtClean="0">
                <a:solidFill>
                  <a:srgbClr val="FF0000"/>
                </a:solidFill>
              </a:rPr>
              <a:t>Web Crawler</a:t>
            </a:r>
            <a:r>
              <a:rPr kumimoji="1" lang="en-US" altLang="ja-JP" dirty="0" smtClean="0"/>
              <a:t>?</a:t>
            </a:r>
          </a:p>
          <a:p>
            <a:pPr marL="285750" indent="-285750">
              <a:buFont typeface="Arial" panose="020B0604020202020204" pitchFamily="34" charset="0"/>
              <a:buChar char="•"/>
            </a:pPr>
            <a:r>
              <a:rPr lang="en-US" altLang="zh-CN" dirty="0" smtClean="0"/>
              <a:t>Start from a small set of known URLs, visit the URLs and every hyper link they have on them</a:t>
            </a:r>
            <a:r>
              <a:rPr lang="zh-CN" altLang="en-US" dirty="0" smtClean="0"/>
              <a:t>。</a:t>
            </a:r>
            <a:endParaRPr kumimoji="1" lang="en-US" altLang="ja-JP" dirty="0" smtClean="0"/>
          </a:p>
          <a:p>
            <a:pPr marL="285750" indent="-285750">
              <a:buFont typeface="Arial" panose="020B0604020202020204" pitchFamily="34" charset="0"/>
              <a:buChar char="•"/>
            </a:pPr>
            <a:r>
              <a:rPr kumimoji="1" lang="en-US" altLang="ja-JP" dirty="0" smtClean="0"/>
              <a:t>Search engine</a:t>
            </a:r>
            <a:r>
              <a:rPr kumimoji="1" lang="zh-CN" altLang="en-US" dirty="0" smtClean="0"/>
              <a:t>的第一步，例如</a:t>
            </a:r>
            <a:r>
              <a:rPr kumimoji="1" lang="en-US" altLang="zh-CN" dirty="0" smtClean="0"/>
              <a:t>Google</a:t>
            </a:r>
            <a:r>
              <a:rPr lang="zh-CN" altLang="en-US" dirty="0" smtClean="0"/>
              <a:t>用</a:t>
            </a:r>
            <a:r>
              <a:rPr lang="en-US" altLang="zh-CN" dirty="0" smtClean="0"/>
              <a:t>web crawler</a:t>
            </a:r>
            <a:r>
              <a:rPr lang="zh-CN" altLang="en-US" dirty="0" smtClean="0"/>
              <a:t>，从一个</a:t>
            </a:r>
            <a:r>
              <a:rPr lang="en-US" altLang="zh-CN" dirty="0" smtClean="0"/>
              <a:t>URL set</a:t>
            </a:r>
            <a:r>
              <a:rPr lang="zh-CN" altLang="en-US" dirty="0" smtClean="0"/>
              <a:t>开始，遍历所有</a:t>
            </a:r>
            <a:r>
              <a:rPr lang="en-US" altLang="zh-CN" dirty="0" smtClean="0"/>
              <a:t>URL</a:t>
            </a:r>
            <a:r>
              <a:rPr lang="zh-CN" altLang="en-US" dirty="0" smtClean="0"/>
              <a:t>，</a:t>
            </a:r>
            <a:r>
              <a:rPr lang="en-US" altLang="zh-CN" b="1" dirty="0" smtClean="0"/>
              <a:t>extract words</a:t>
            </a:r>
            <a:r>
              <a:rPr lang="zh-CN" altLang="en-US" dirty="0" smtClean="0"/>
              <a:t>，并且追加那些</a:t>
            </a:r>
            <a:r>
              <a:rPr lang="en-US" altLang="zh-CN" dirty="0" smtClean="0"/>
              <a:t>URL</a:t>
            </a:r>
            <a:r>
              <a:rPr lang="zh-CN" altLang="en-US" dirty="0" smtClean="0"/>
              <a:t>上的</a:t>
            </a:r>
            <a:r>
              <a:rPr lang="en-US" altLang="zh-CN" dirty="0" smtClean="0"/>
              <a:t>Hyperlink</a:t>
            </a:r>
            <a:r>
              <a:rPr lang="zh-CN" altLang="en-US" dirty="0" smtClean="0"/>
              <a:t>到</a:t>
            </a:r>
            <a:r>
              <a:rPr lang="en-US" altLang="zh-CN" dirty="0" smtClean="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r>
              <a:rPr lang="en-US" altLang="ja-JP" dirty="0" smtClean="0"/>
              <a:t>.</a:t>
            </a:r>
            <a:endParaRPr lang="en-US" altLang="ja-JP" dirty="0"/>
          </a:p>
          <a:p>
            <a:r>
              <a:rPr lang="zh-CN" altLang="en-US" dirty="0" smtClean="0"/>
              <a:t>以</a:t>
            </a:r>
            <a:r>
              <a:rPr lang="en-US" altLang="zh-CN" dirty="0" err="1" smtClean="0"/>
              <a:t>qualcomm</a:t>
            </a:r>
            <a:r>
              <a:rPr lang="zh-CN" altLang="en-US" dirty="0" smtClean="0"/>
              <a:t>为例子，</a:t>
            </a:r>
            <a:r>
              <a:rPr lang="en-US" altLang="zh-CN" dirty="0" smtClean="0"/>
              <a:t>Panasonic</a:t>
            </a:r>
            <a:r>
              <a:rPr lang="zh-CN" altLang="en-US" dirty="0" smtClean="0"/>
              <a:t>买</a:t>
            </a:r>
            <a:r>
              <a:rPr lang="en-US" altLang="zh-CN" dirty="0" smtClean="0"/>
              <a:t>Qualcomm</a:t>
            </a:r>
            <a:r>
              <a:rPr lang="zh-CN" altLang="en-US" dirty="0" smtClean="0"/>
              <a:t>的芯片来制造</a:t>
            </a:r>
            <a:r>
              <a:rPr lang="en-US" altLang="zh-CN" dirty="0" smtClean="0"/>
              <a:t>Android</a:t>
            </a:r>
            <a:r>
              <a:rPr lang="zh-CN" altLang="en-US" dirty="0" smtClean="0"/>
              <a:t>的</a:t>
            </a:r>
            <a:r>
              <a:rPr lang="en-US" altLang="zh-CN" dirty="0" smtClean="0"/>
              <a:t>HU</a:t>
            </a:r>
            <a:r>
              <a:rPr lang="zh-CN" altLang="en-US" dirty="0" smtClean="0"/>
              <a:t>，</a:t>
            </a:r>
            <a:r>
              <a:rPr lang="en-US" altLang="zh-CN" dirty="0" smtClean="0"/>
              <a:t>Qualcomm</a:t>
            </a:r>
            <a:r>
              <a:rPr lang="zh-CN" altLang="en-US" dirty="0" smtClean="0"/>
              <a:t>就必须提供</a:t>
            </a:r>
            <a:r>
              <a:rPr lang="en-US" altLang="zh-CN" dirty="0" smtClean="0"/>
              <a:t>BSP</a:t>
            </a:r>
            <a:r>
              <a:rPr lang="zh-CN" altLang="en-US" dirty="0" smtClean="0"/>
              <a:t>来使</a:t>
            </a:r>
            <a:r>
              <a:rPr lang="en-US" altLang="zh-CN" dirty="0" smtClean="0"/>
              <a:t>Android</a:t>
            </a:r>
            <a:r>
              <a:rPr lang="zh-CN" altLang="en-US" dirty="0" smtClean="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970318"/>
          </a:xfrm>
          <a:prstGeom prst="rect">
            <a:avLst/>
          </a:prstGeom>
          <a:noFill/>
        </p:spPr>
        <p:txBody>
          <a:bodyPr wrap="square" rtlCol="0">
            <a:spAutoFit/>
          </a:bodyPr>
          <a:lstStyle/>
          <a:p>
            <a:r>
              <a:rPr lang="en-US" altLang="zh-CN" dirty="0" smtClean="0"/>
              <a:t>Clustering algorithm</a:t>
            </a:r>
            <a:r>
              <a:rPr lang="zh-CN" altLang="en-US" dirty="0" smtClean="0"/>
              <a:t>详解</a:t>
            </a:r>
            <a:endParaRPr lang="en-US" altLang="zh-CN" dirty="0" smtClean="0"/>
          </a:p>
          <a:p>
            <a:pPr marL="285750" indent="-285750">
              <a:buFont typeface="Arial" panose="020B0604020202020204" pitchFamily="34" charset="0"/>
              <a:buChar char="•"/>
            </a:pPr>
            <a:r>
              <a:rPr lang="en-US" altLang="ja-JP" dirty="0" smtClean="0"/>
              <a:t>K-means (Input: </a:t>
            </a:r>
            <a:r>
              <a:rPr lang="zh-CN" altLang="en-US" dirty="0" smtClean="0"/>
              <a:t>希望分成的</a:t>
            </a:r>
            <a:r>
              <a:rPr lang="en-US" altLang="zh-CN" dirty="0" smtClean="0"/>
              <a:t>Cluster</a:t>
            </a:r>
            <a:r>
              <a:rPr lang="zh-CN" altLang="en-US" dirty="0" smtClean="0"/>
              <a:t>数</a:t>
            </a:r>
            <a:r>
              <a:rPr lang="en-US" altLang="zh-CN" dirty="0"/>
              <a:t>k</a:t>
            </a:r>
            <a:r>
              <a:rPr lang="en-US" altLang="ja-JP" dirty="0" smtClean="0"/>
              <a:t>)</a:t>
            </a:r>
          </a:p>
          <a:p>
            <a:pPr marL="800100" lvl="1" indent="-342900">
              <a:buFont typeface="+mj-lt"/>
              <a:buAutoNum type="arabicPeriod"/>
            </a:pPr>
            <a:r>
              <a:rPr lang="zh-CN" altLang="en-US" dirty="0" smtClean="0"/>
              <a:t>随机撒</a:t>
            </a:r>
            <a:r>
              <a:rPr lang="en-US" altLang="zh-CN" dirty="0" smtClean="0"/>
              <a:t>k</a:t>
            </a:r>
            <a:r>
              <a:rPr lang="zh-CN" altLang="en-US" dirty="0" smtClean="0"/>
              <a:t>个点，作为中心点</a:t>
            </a:r>
            <a:endParaRPr lang="en-US" altLang="zh-CN" dirty="0" smtClean="0"/>
          </a:p>
          <a:p>
            <a:pPr marL="800100" lvl="1" indent="-342900">
              <a:buFont typeface="+mj-lt"/>
              <a:buAutoNum type="arabicPeriod"/>
            </a:pPr>
            <a:r>
              <a:rPr lang="zh-CN" altLang="en-US" dirty="0" smtClean="0"/>
              <a:t>对每个</a:t>
            </a:r>
            <a:r>
              <a:rPr lang="en-US" altLang="zh-CN" dirty="0" smtClean="0"/>
              <a:t>dataset</a:t>
            </a:r>
            <a:r>
              <a:rPr lang="zh-CN" altLang="en-US" dirty="0" smtClean="0"/>
              <a:t>中的</a:t>
            </a:r>
            <a:r>
              <a:rPr lang="en-US" altLang="zh-CN" dirty="0" smtClean="0"/>
              <a:t>point</a:t>
            </a:r>
            <a:r>
              <a:rPr lang="zh-CN" altLang="en-US" dirty="0" smtClean="0"/>
              <a:t>，分别计算其到</a:t>
            </a:r>
            <a:r>
              <a:rPr lang="en-US" altLang="zh-CN" dirty="0" smtClean="0"/>
              <a:t>k</a:t>
            </a:r>
            <a:r>
              <a:rPr lang="zh-CN" altLang="en-US" dirty="0" smtClean="0"/>
              <a:t>个中心点的距离，取最短的距离，这个</a:t>
            </a:r>
            <a:r>
              <a:rPr lang="en-US" altLang="zh-CN" dirty="0" smtClean="0"/>
              <a:t>point</a:t>
            </a:r>
            <a:r>
              <a:rPr lang="zh-CN" altLang="en-US" dirty="0" smtClean="0"/>
              <a:t>和那个中心点就是一个</a:t>
            </a:r>
            <a:r>
              <a:rPr lang="en-US" altLang="zh-CN" dirty="0" smtClean="0"/>
              <a:t>cluster</a:t>
            </a:r>
          </a:p>
          <a:p>
            <a:pPr marL="800100" lvl="1" indent="-342900">
              <a:buFont typeface="+mj-lt"/>
              <a:buAutoNum type="arabicPeriod"/>
            </a:pPr>
            <a:r>
              <a:rPr kumimoji="1" lang="en-US" altLang="zh-CN" dirty="0" smtClean="0"/>
              <a:t>2</a:t>
            </a:r>
            <a:r>
              <a:rPr kumimoji="1" lang="zh-CN" altLang="en-US" dirty="0" smtClean="0"/>
              <a:t>之后，</a:t>
            </a:r>
            <a:r>
              <a:rPr kumimoji="1" lang="en-US" altLang="zh-CN" dirty="0" smtClean="0"/>
              <a:t>dataset</a:t>
            </a:r>
            <a:r>
              <a:rPr kumimoji="1" lang="zh-CN" altLang="en-US" dirty="0" smtClean="0"/>
              <a:t>中所有点都被分到</a:t>
            </a:r>
            <a:r>
              <a:rPr kumimoji="1" lang="en-US" altLang="zh-CN" dirty="0" smtClean="0"/>
              <a:t>k</a:t>
            </a:r>
            <a:r>
              <a:rPr kumimoji="1" lang="zh-CN" altLang="en-US" dirty="0" smtClean="0"/>
              <a:t>个</a:t>
            </a:r>
            <a:r>
              <a:rPr kumimoji="1" lang="en-US" altLang="zh-CN" dirty="0" smtClean="0"/>
              <a:t>cluster</a:t>
            </a:r>
            <a:r>
              <a:rPr kumimoji="1" lang="zh-CN" altLang="en-US" dirty="0" smtClean="0"/>
              <a:t>中的某一个去了</a:t>
            </a:r>
            <a:r>
              <a:rPr lang="zh-CN" altLang="en-US" dirty="0" smtClean="0"/>
              <a:t>；对一个</a:t>
            </a:r>
            <a:r>
              <a:rPr lang="en-US" altLang="zh-CN" dirty="0" smtClean="0"/>
              <a:t>Cluster</a:t>
            </a:r>
            <a:r>
              <a:rPr lang="zh-CN" altLang="en-US" dirty="0" smtClean="0"/>
              <a:t>中的所有点，计算中心，这样就有了</a:t>
            </a:r>
            <a:r>
              <a:rPr lang="en-US" altLang="zh-CN" dirty="0" smtClean="0"/>
              <a:t>k</a:t>
            </a:r>
            <a:r>
              <a:rPr lang="zh-CN" altLang="en-US" dirty="0" smtClean="0"/>
              <a:t>个新的中心点</a:t>
            </a:r>
            <a:endParaRPr lang="en-US" altLang="zh-CN" dirty="0" smtClean="0"/>
          </a:p>
          <a:p>
            <a:pPr marL="800100" lvl="1" indent="-342900">
              <a:buFont typeface="+mj-lt"/>
              <a:buAutoNum type="arabicPeriod"/>
            </a:pPr>
            <a:r>
              <a:rPr kumimoji="1" lang="zh-CN" altLang="en-US" dirty="0" smtClean="0"/>
              <a:t>重复</a:t>
            </a:r>
            <a:r>
              <a:rPr kumimoji="1" lang="en-US" altLang="zh-CN" dirty="0" smtClean="0"/>
              <a:t>2</a:t>
            </a:r>
            <a:r>
              <a:rPr kumimoji="1" lang="zh-CN" altLang="en-US" dirty="0" smtClean="0"/>
              <a:t>，</a:t>
            </a:r>
            <a:r>
              <a:rPr kumimoji="1" lang="en-US" altLang="zh-CN" dirty="0" smtClean="0"/>
              <a:t>3</a:t>
            </a:r>
            <a:r>
              <a:rPr kumimoji="1" lang="zh-CN" altLang="en-US" dirty="0" smtClean="0"/>
              <a:t>，直到所有点的</a:t>
            </a:r>
            <a:r>
              <a:rPr kumimoji="1" lang="en-US" altLang="zh-CN" dirty="0" smtClean="0"/>
              <a:t>Cluster</a:t>
            </a:r>
            <a:r>
              <a:rPr kumimoji="1" lang="zh-CN" altLang="en-US" dirty="0" smtClean="0"/>
              <a:t>分配停止变化</a:t>
            </a:r>
            <a:r>
              <a:rPr lang="en-US" altLang="zh-CN" dirty="0" smtClean="0"/>
              <a:t>(converge)</a:t>
            </a:r>
          </a:p>
          <a:p>
            <a:pPr marL="742950" lvl="1" indent="-285750">
              <a:buFont typeface="Arial" panose="020B0604020202020204" pitchFamily="34" charset="0"/>
              <a:buChar char="•"/>
            </a:pPr>
            <a:r>
              <a:rPr kumimoji="1" lang="zh-CN" altLang="en-US" dirty="0" smtClean="0"/>
              <a:t>因为初始</a:t>
            </a:r>
            <a:r>
              <a:rPr kumimoji="1" lang="en-US" altLang="zh-CN" dirty="0" smtClean="0"/>
              <a:t>k</a:t>
            </a:r>
            <a:r>
              <a:rPr kumimoji="1" lang="zh-CN" altLang="en-US" dirty="0" smtClean="0"/>
              <a:t>个中心点是随机的，所有可能</a:t>
            </a:r>
            <a:r>
              <a:rPr kumimoji="1" lang="en-US" altLang="zh-CN" dirty="0" smtClean="0"/>
              <a:t>clustering</a:t>
            </a:r>
            <a:r>
              <a:rPr kumimoji="1" lang="zh-CN" altLang="en-US" dirty="0" smtClean="0"/>
              <a:t>结果没回都不一样</a:t>
            </a:r>
            <a:endParaRPr kumimoji="1" lang="en-US" altLang="zh-CN" dirty="0" smtClean="0"/>
          </a:p>
          <a:p>
            <a:pPr marL="285750" indent="-285750">
              <a:buFont typeface="Arial" panose="020B0604020202020204" pitchFamily="34" charset="0"/>
              <a:buChar char="•"/>
            </a:pPr>
            <a:r>
              <a:rPr kumimoji="1" lang="en-US" altLang="zh-CN" dirty="0" smtClean="0"/>
              <a:t>Affinity propagation (Input: )</a:t>
            </a:r>
          </a:p>
          <a:p>
            <a:pPr marL="742950" lvl="1" indent="-285750">
              <a:buFont typeface="Arial" panose="020B0604020202020204" pitchFamily="34" charset="0"/>
              <a:buChar char="•"/>
            </a:pPr>
            <a:r>
              <a:rPr lang="zh-CN" altLang="en-US" dirty="0"/>
              <a:t>有一个好处就</a:t>
            </a:r>
            <a:r>
              <a:rPr lang="zh-CN" altLang="en-US" dirty="0" smtClean="0"/>
              <a:t>是不用制定</a:t>
            </a:r>
            <a:r>
              <a:rPr lang="en-US" altLang="zh-CN" dirty="0" smtClean="0"/>
              <a:t>Cluster</a:t>
            </a:r>
            <a:r>
              <a:rPr lang="zh-CN" altLang="en-US" dirty="0" smtClean="0"/>
              <a:t>数，自动指定</a:t>
            </a:r>
            <a:endParaRPr lang="en-US" altLang="zh-CN" smtClean="0"/>
          </a:p>
          <a:p>
            <a:pPr marL="742950" lvl="1" indent="-285750">
              <a:buFont typeface="Arial" panose="020B0604020202020204" pitchFamily="34" charset="0"/>
              <a:buChar char="•"/>
            </a:pPr>
            <a:endParaRPr kumimoji="1" lang="en-US" altLang="zh-CN" dirty="0" smtClean="0"/>
          </a:p>
        </p:txBody>
      </p:sp>
    </p:spTree>
    <p:extLst>
      <p:ext uri="{BB962C8B-B14F-4D97-AF65-F5344CB8AC3E}">
        <p14:creationId xmlns:p14="http://schemas.microsoft.com/office/powerpoint/2010/main" val="63112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97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40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10806</TotalTime>
  <Words>18422</Words>
  <Application>Microsoft Office PowerPoint</Application>
  <PresentationFormat>画面に合わせる (4:3)</PresentationFormat>
  <Paragraphs>1826</Paragraphs>
  <Slides>118</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118</vt:i4>
      </vt:variant>
    </vt:vector>
  </HeadingPairs>
  <TitlesOfParts>
    <vt:vector size="122" baseType="lpstr">
      <vt:lpstr>Office テーマ</vt:lpstr>
      <vt:lpstr>Acrobat Document</vt:lpstr>
      <vt:lpstr>スライド</vt:lpstr>
      <vt:lpstr>Visio.Drawing.15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1102</cp:revision>
  <dcterms:created xsi:type="dcterms:W3CDTF">2016-01-14T23:49:10Z</dcterms:created>
  <dcterms:modified xsi:type="dcterms:W3CDTF">2018-02-02T08:03:42Z</dcterms:modified>
</cp:coreProperties>
</file>